
<file path=[Content_Types].xml><?xml version="1.0" encoding="utf-8"?>
<Types xmlns="http://schemas.openxmlformats.org/package/2006/content-types">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7"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9932"/>
  </p:normalViewPr>
  <p:slideViewPr>
    <p:cSldViewPr snapToGrid="0">
      <p:cViewPr varScale="1">
        <p:scale>
          <a:sx n="117" d="100"/>
          <a:sy n="117" d="100"/>
        </p:scale>
        <p:origin x="202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 name="Google Shape;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2cfc8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2cfc8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so, while we have been working on applying the differentiable particle filter to multiple floors of GDC we have encountered several challenges.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begin, once we were able to enable the cameras and began recording video and pose information, we then had to find a way to match each frame to its corresponding pose, this was due to the sensors being out of synch.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Secondly, the original paper collects approximately 27 hours worth of data for each maze, we are choosing to collect a smaller amount.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the paper never attempts to apply the differentiable particle filter to a real-life localization problem. Therefor it is uncertain how well it will generalize to real-world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Incidentally, we have no baseline to compare are results to besides our assignment #2 </a:t>
            </a:r>
          </a:p>
          <a:p>
            <a:pPr marL="0" lvl="0" indent="0" algn="l" rtl="0">
              <a:spcBef>
                <a:spcPts val="0"/>
              </a:spcBef>
              <a:spcAft>
                <a:spcPts val="0"/>
              </a:spcAft>
              <a:buNone/>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fc1398fb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fc1398fbd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just to show some intermediate progress, we are currently working on collecting the data for training.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an example of a trajectory used in training, in the paper each time step is one second apart however, in the interest of time we have been recording each time step at a rate of half a second.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frame has corresponding pose which we acquire using the localization topic in ROS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images shown here are before our preprocessing step, we resize each frame to a 32 x32 and then randomly crop these images to be 24x24, lastly we add gaussian noise to the images only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also modified the original authors code to accept the format our data is in.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0612c820e4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0612c820e4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S</a:t>
            </a:r>
            <a:r>
              <a:rPr lang="en" dirty="0"/>
              <a:t>o our project is to explore applying the differentiable particle filter on the car to navigate different floors of </a:t>
            </a:r>
            <a:r>
              <a:rPr lang="en" dirty="0" err="1"/>
              <a:t>gdc</a:t>
            </a:r>
            <a:endParaRPr lang="en" dirty="0"/>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there are three main reasons why differentiable particle filters are preferable to other methods</a:t>
            </a:r>
            <a:endParaRPr dirty="0"/>
          </a:p>
          <a:p>
            <a:pPr marL="457200" lvl="0" indent="-298450" algn="l" rtl="0">
              <a:spcBef>
                <a:spcPts val="0"/>
              </a:spcBef>
              <a:spcAft>
                <a:spcPts val="0"/>
              </a:spcAft>
              <a:buSzPts val="1100"/>
              <a:buChar char="●"/>
            </a:pPr>
            <a:r>
              <a:rPr lang="en" dirty="0"/>
              <a:t>The most obvious reason is that it gains the advantages of end-to-end learning, this allows us to optimize all parts of the model for end-to-end performance instead of each individual component.</a:t>
            </a:r>
            <a:endParaRPr dirty="0"/>
          </a:p>
          <a:p>
            <a:pPr marL="457200" lvl="0" indent="-298450" algn="l" rtl="0">
              <a:spcBef>
                <a:spcPts val="0"/>
              </a:spcBef>
              <a:spcAft>
                <a:spcPts val="0"/>
              </a:spcAft>
              <a:buSzPts val="1100"/>
              <a:buChar char="●"/>
            </a:pPr>
            <a:r>
              <a:rPr lang="en" dirty="0"/>
              <a:t>Another key feature of differentiable particle filters is that they gain some interpretability due to algorithmic priors while also providing a performance boost.</a:t>
            </a:r>
            <a:endParaRPr dirty="0"/>
          </a:p>
          <a:p>
            <a:pPr marL="457200" lvl="0" indent="-298450" algn="l" rtl="0">
              <a:spcBef>
                <a:spcPts val="0"/>
              </a:spcBef>
              <a:spcAft>
                <a:spcPts val="0"/>
              </a:spcAft>
              <a:buSzPts val="1100"/>
              <a:buChar char="●"/>
            </a:pPr>
            <a:r>
              <a:rPr lang="en" dirty="0"/>
              <a:t>Lastly in comparison to LSTM, differentiable particle filters reduce the error rate by ∼80% or require 87% less training data for the same error rate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1062cfc8b4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1062cfc8b4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Originally</a:t>
            </a:r>
            <a:r>
              <a:rPr lang="en" dirty="0"/>
              <a:t> in class when we were covering the particle filter algorithm we learned that </a:t>
            </a:r>
          </a:p>
          <a:p>
            <a:pPr marL="457200" lvl="0" indent="-298450" algn="l" rtl="0">
              <a:spcBef>
                <a:spcPts val="0"/>
              </a:spcBef>
              <a:spcAft>
                <a:spcPts val="0"/>
              </a:spcAft>
              <a:buSzPts val="1100"/>
              <a:buChar char="●"/>
            </a:pPr>
            <a:r>
              <a:rPr lang="en" dirty="0"/>
              <a:t>The prediction step is based on the motion model which defines how likely the robot is to enter a state if it performs an action. Using the motion model, this step computes the predicted belief by summing over all previous states which could have led to the current state.</a:t>
            </a:r>
            <a:endParaRPr dirty="0"/>
          </a:p>
          <a:p>
            <a:pPr marL="457200" lvl="0" indent="-298450" algn="l" rtl="0">
              <a:spcBef>
                <a:spcPts val="0"/>
              </a:spcBef>
              <a:spcAft>
                <a:spcPts val="0"/>
              </a:spcAft>
              <a:buSzPts val="1100"/>
              <a:buChar char="●"/>
            </a:pPr>
            <a:r>
              <a:rPr lang="en" dirty="0"/>
              <a:t>The update step uses the measurement model , which defines the likelihood of an observation given a state .this step updates the belief using Bayes’ rule (with normalization </a:t>
            </a:r>
            <a:r>
              <a:rPr lang="en" dirty="0" err="1"/>
              <a:t>η</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fc1398fb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fc1398fb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motion model in differentiable particle filter is divided into two steps, first a noise vector epsilon which is created using the reparameterization trick and the noise vector is sent to an action sampler f which proposes an action for each particle, then these particles are sent to the dynamics model g which predicts the particle at next time. </a:t>
            </a:r>
            <a:endParaRPr/>
          </a:p>
          <a:p>
            <a:pPr marL="457200" lvl="0" indent="-298450" algn="l" rtl="0">
              <a:spcBef>
                <a:spcPts val="0"/>
              </a:spcBef>
              <a:spcAft>
                <a:spcPts val="0"/>
              </a:spcAft>
              <a:buSzPts val="1100"/>
              <a:buChar char="●"/>
            </a:pPr>
            <a:r>
              <a:rPr lang="en"/>
              <a:t>The observation likelihood model consists of three components, a shared observation encoder h,  a particle proposer k, and a an observation likelihood estimator l.</a:t>
            </a:r>
            <a:endParaRPr/>
          </a:p>
          <a:p>
            <a:pPr marL="457200" lvl="0" indent="-298450" algn="l" rtl="0">
              <a:spcBef>
                <a:spcPts val="0"/>
              </a:spcBef>
              <a:spcAft>
                <a:spcPts val="0"/>
              </a:spcAft>
              <a:buSzPts val="1100"/>
              <a:buChar char="●"/>
            </a:pPr>
            <a:r>
              <a:rPr lang="en"/>
              <a:t>hθ, kθ, and lθ are feedforward networks  and ; delta is a dropout vector used as a source of randomness for sampling different particles from the same encoding.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fc1398fbd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fc1398fbd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of the differentiable particle filter is mainly divided in 3 parts. </a:t>
            </a:r>
            <a:endParaRPr/>
          </a:p>
          <a:p>
            <a:pPr marL="0" lvl="0" indent="0" algn="l" rtl="0">
              <a:spcBef>
                <a:spcPts val="0"/>
              </a:spcBef>
              <a:spcAft>
                <a:spcPts val="0"/>
              </a:spcAft>
              <a:buNone/>
            </a:pPr>
            <a:r>
              <a:rPr lang="en"/>
              <a:t>First, it trains individual models and then, finetunes all models using end-to-end training. Individual training of models is similar to supervised learning training. Observations o, actions a and states s are provided in the input data and we know dynamic model g so individual training of motion model tries to maximize the data likelihood with respect to correct next state. </a:t>
            </a:r>
            <a:endParaRPr/>
          </a:p>
          <a:p>
            <a:pPr marL="0" lvl="0" indent="0" algn="l" rtl="0">
              <a:spcBef>
                <a:spcPts val="0"/>
              </a:spcBef>
              <a:spcAft>
                <a:spcPts val="0"/>
              </a:spcAft>
              <a:buNone/>
            </a:pPr>
            <a:r>
              <a:rPr lang="en"/>
              <a:t>In observation likelihood model, particle proposer k is trained by generating sample from observation and maximizing the Gaussian mixture likelihood at s whereas observation encoder h and likelihood estimator maximizes the likelihood of observations in true state and minimizing likelihood in other states. </a:t>
            </a:r>
            <a:endParaRPr/>
          </a:p>
          <a:p>
            <a:pPr marL="0" lvl="0" indent="0" algn="l" rtl="0">
              <a:spcBef>
                <a:spcPts val="0"/>
              </a:spcBef>
              <a:spcAft>
                <a:spcPts val="0"/>
              </a:spcAft>
              <a:buNone/>
            </a:pPr>
            <a:r>
              <a:rPr lang="en"/>
              <a:t>In end to end training, DPF maximizes the belief at all true states along the sequence.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62cfc8b4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62cfc8b4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Although there are many benefits to the differentiable particle filter there also exists some key limitations</a:t>
            </a:r>
          </a:p>
          <a:p>
            <a:pPr marL="457200" lvl="0" indent="-298450" algn="l" rtl="0">
              <a:spcBef>
                <a:spcPts val="0"/>
              </a:spcBef>
              <a:spcAft>
                <a:spcPts val="0"/>
              </a:spcAft>
              <a:buSzPts val="1100"/>
              <a:buChar char="-"/>
            </a:pPr>
            <a:r>
              <a:rPr lang="en" dirty="0"/>
              <a:t>Firstly, the Differentiable Particle Filter implements resampling by stochastic universal sampling. </a:t>
            </a:r>
            <a:endParaRPr dirty="0"/>
          </a:p>
          <a:p>
            <a:pPr marL="457200" lvl="0" indent="-298450" algn="l" rtl="0">
              <a:spcBef>
                <a:spcPts val="0"/>
              </a:spcBef>
              <a:spcAft>
                <a:spcPts val="0"/>
              </a:spcAft>
              <a:buSzPts val="1100"/>
              <a:buChar char="-"/>
            </a:pPr>
            <a:r>
              <a:rPr lang="en" dirty="0"/>
              <a:t>Through the filtering loop, the end-to-end gradient is computed by backpropagation</a:t>
            </a:r>
            <a:endParaRPr dirty="0"/>
          </a:p>
          <a:p>
            <a:pPr marL="457200" lvl="0" indent="-298450" algn="l" rtl="0">
              <a:spcBef>
                <a:spcPts val="0"/>
              </a:spcBef>
              <a:spcAft>
                <a:spcPts val="0"/>
              </a:spcAft>
              <a:buSzPts val="1100"/>
              <a:buChar char="-"/>
            </a:pPr>
            <a:r>
              <a:rPr lang="en" dirty="0"/>
              <a:t>Since the resampling step is not differentiable, it stops the gradient after a single loop iteration.</a:t>
            </a:r>
            <a:endParaRPr dirty="0"/>
          </a:p>
          <a:p>
            <a:pPr marL="457200" lvl="0" indent="-298450" algn="l" rtl="0">
              <a:spcBef>
                <a:spcPts val="0"/>
              </a:spcBef>
              <a:spcAft>
                <a:spcPts val="0"/>
              </a:spcAft>
              <a:buSzPts val="1100"/>
              <a:buChar char="-"/>
            </a:pPr>
            <a:r>
              <a:rPr lang="en" dirty="0"/>
              <a:t>Therefore the gradient computation neglects the effects of the previous prediction and update steps on the current belief</a:t>
            </a:r>
            <a:endParaRPr dirty="0"/>
          </a:p>
          <a:p>
            <a:pPr marL="457200" lvl="0" indent="-298450" algn="l" rtl="0">
              <a:spcBef>
                <a:spcPts val="0"/>
              </a:spcBef>
              <a:spcAft>
                <a:spcPts val="0"/>
              </a:spcAft>
              <a:buSzPts val="1100"/>
              <a:buChar char="-"/>
            </a:pPr>
            <a:r>
              <a:rPr lang="en" dirty="0"/>
              <a:t>Potentially for future work, resampling can be made differentiable by using two types of implementation through either partial resampling or by using proxy gradients</a:t>
            </a:r>
            <a:endParaRPr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fc1398fbd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fc1398fb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now we will start talking about experimental results provided in the paper. First, we will talk about motion model experiments. In this figure, black particle represents previous state. Cyan particles are prediction of the model for current state and red particle is current true state so predicted particles look very close to current true state.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62cfc8b4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62cfc8b4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In the paper they train and evaluate the differentiable particle filter on two separate tasks</a:t>
            </a:r>
          </a:p>
          <a:p>
            <a:pPr rtl="0" fontAlgn="base"/>
            <a:r>
              <a:rPr lang="en-US" sz="1100" b="0" i="0" u="none" strike="noStrike" cap="none" dirty="0">
                <a:solidFill>
                  <a:srgbClr val="000000"/>
                </a:solidFill>
                <a:effectLst/>
                <a:latin typeface="Arial"/>
                <a:ea typeface="Arial"/>
                <a:cs typeface="Arial"/>
                <a:sym typeface="Arial"/>
              </a:rPr>
              <a:t>The first uses a simulated maze, figure a is an example observation of the maze, figure b is the initial particle proposer at an early timestep and figure c shows the observation likelihoods corresponding to figure b</a:t>
            </a:r>
          </a:p>
          <a:p>
            <a:pPr rtl="0" fontAlgn="base"/>
            <a:r>
              <a:rPr lang="en-US" sz="1100" b="0" i="0" u="none" strike="noStrike" cap="none" dirty="0">
                <a:solidFill>
                  <a:srgbClr val="000000"/>
                </a:solidFill>
                <a:effectLst/>
                <a:latin typeface="Arial"/>
                <a:ea typeface="Arial"/>
                <a:cs typeface="Arial"/>
                <a:sym typeface="Arial"/>
              </a:rPr>
              <a:t>For each maze a 1000 trajectories of 100 steps were collected with one step per second for training and testing</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62cfc8b4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62cfc8b4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100" b="0" i="0" u="none" strike="noStrike" cap="none" dirty="0">
                <a:solidFill>
                  <a:srgbClr val="000000"/>
                </a:solidFill>
                <a:effectLst/>
                <a:latin typeface="Arial"/>
                <a:ea typeface="Arial"/>
                <a:cs typeface="Arial"/>
                <a:sym typeface="Arial"/>
              </a:rPr>
              <a:t>The Differentiable Particle Filter was also applied to the KITTI Visual Odometry Dataset.</a:t>
            </a:r>
          </a:p>
          <a:p>
            <a:pPr rtl="0" fontAlgn="base"/>
            <a:r>
              <a:rPr lang="en-US" sz="1100" b="0" i="0" u="none" strike="noStrike" cap="none" dirty="0">
                <a:solidFill>
                  <a:srgbClr val="000000"/>
                </a:solidFill>
                <a:effectLst/>
                <a:latin typeface="Arial"/>
                <a:ea typeface="Arial"/>
                <a:cs typeface="Arial"/>
                <a:sym typeface="Arial"/>
              </a:rPr>
              <a:t>The goal of the task is to track the pose of a driving car based on a first-person-view video </a:t>
            </a:r>
          </a:p>
          <a:p>
            <a:pPr rtl="0" fontAlgn="base"/>
            <a:r>
              <a:rPr lang="en-US" sz="1100" b="0" i="0" u="none" strike="noStrike" cap="none" dirty="0">
                <a:solidFill>
                  <a:srgbClr val="000000"/>
                </a:solidFill>
                <a:effectLst/>
                <a:latin typeface="Arial"/>
                <a:ea typeface="Arial"/>
                <a:cs typeface="Arial"/>
                <a:sym typeface="Arial"/>
              </a:rPr>
              <a:t>The dataset consists of 11 trajectories of a real car driving in an urban area for a total of 40 minutes.</a:t>
            </a:r>
          </a:p>
          <a:p>
            <a:pPr rtl="0" fontAlgn="base"/>
            <a:r>
              <a:rPr lang="en-US" sz="1100" b="0" i="0" u="none" strike="noStrike" cap="none" dirty="0">
                <a:solidFill>
                  <a:srgbClr val="000000"/>
                </a:solidFill>
                <a:effectLst/>
                <a:latin typeface="Arial"/>
                <a:ea typeface="Arial"/>
                <a:cs typeface="Arial"/>
                <a:sym typeface="Arial"/>
              </a:rPr>
              <a:t>The challenge of this task is to generalize in a way that works across highly diverse observations because the method is tested on roads that are never seen during training. </a:t>
            </a:r>
          </a:p>
          <a:p>
            <a:pPr rtl="0" fontAlgn="base"/>
            <a:r>
              <a:rPr lang="en-US" sz="1100" b="0" i="0" u="none" strike="noStrike" cap="none" dirty="0">
                <a:solidFill>
                  <a:srgbClr val="000000"/>
                </a:solidFill>
                <a:effectLst/>
                <a:latin typeface="Arial"/>
                <a:ea typeface="Arial"/>
                <a:cs typeface="Arial"/>
                <a:sym typeface="Arial"/>
              </a:rPr>
              <a:t>Since it is not possible to extract global information about the car’s position from the images. Instead, the translational and angular velocity of the car are estimated from the stream of images and integrated over time to track the car’s position and orientation</a:t>
            </a:r>
          </a:p>
          <a:p>
            <a:pPr rtl="0" fontAlgn="base"/>
            <a:r>
              <a:rPr lang="en-US" sz="1100" b="0" i="0" u="none" strike="noStrike" cap="none" dirty="0">
                <a:solidFill>
                  <a:srgbClr val="000000"/>
                </a:solidFill>
                <a:effectLst/>
                <a:latin typeface="Arial"/>
                <a:ea typeface="Arial"/>
                <a:cs typeface="Arial"/>
                <a:sym typeface="Arial"/>
              </a:rPr>
              <a:t>DPFs learn to perform visual odometry from a known initial state using a simple first-order dynamics model and a learnable action sampler.</a:t>
            </a:r>
          </a:p>
          <a:p>
            <a:pPr rtl="0" fontAlgn="base"/>
            <a:r>
              <a:rPr lang="en-US" sz="1100" b="0" i="0" u="none" strike="noStrike" cap="none" dirty="0">
                <a:solidFill>
                  <a:srgbClr val="000000"/>
                </a:solidFill>
                <a:effectLst/>
                <a:latin typeface="Arial"/>
                <a:ea typeface="Arial"/>
                <a:cs typeface="Arial"/>
                <a:sym typeface="Arial"/>
              </a:rPr>
              <a:t>Overall, the results demonstrate that DPFs generalize to different tasks and can be successfully applied to real data</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3F3F3F"/>
              </a:buClr>
              <a:buSzPts val="4000"/>
              <a:buFont typeface="Arial"/>
              <a:buNone/>
              <a:defRPr sz="4000" b="1"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 name="Google Shape;10;p2"/>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777478"/>
            <a:ext cx="8229600" cy="8574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457200" y="1771650"/>
            <a:ext cx="8229600" cy="29145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F3F3F"/>
              </a:buClr>
              <a:buSzPts val="1800"/>
              <a:buChar char="•"/>
              <a:defRPr/>
            </a:lvl1pPr>
            <a:lvl2pPr marL="914400" lvl="1" indent="-342900" algn="l">
              <a:spcBef>
                <a:spcPts val="36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1371600" y="2914650"/>
            <a:ext cx="6400800" cy="13143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685800"/>
            <a:ext cx="8229600" cy="8574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457200" y="1749028"/>
            <a:ext cx="4038600" cy="31086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3F3F3F"/>
              </a:buClr>
              <a:buSzPts val="2800"/>
              <a:buChar char="•"/>
              <a:defRPr sz="2800"/>
            </a:lvl1pPr>
            <a:lvl2pPr marL="914400" lvl="1" indent="-381000" algn="l">
              <a:spcBef>
                <a:spcPts val="480"/>
              </a:spcBef>
              <a:spcAft>
                <a:spcPts val="0"/>
              </a:spcAft>
              <a:buClr>
                <a:srgbClr val="3F3F3F"/>
              </a:buClr>
              <a:buSzPts val="2400"/>
              <a:buChar char="–"/>
              <a:defRPr sz="2400"/>
            </a:lvl2pPr>
            <a:lvl3pPr marL="1371600" lvl="2" indent="-355600" algn="l">
              <a:spcBef>
                <a:spcPts val="400"/>
              </a:spcBef>
              <a:spcAft>
                <a:spcPts val="0"/>
              </a:spcAft>
              <a:buClr>
                <a:srgbClr val="3F3F3F"/>
              </a:buClr>
              <a:buSzPts val="2000"/>
              <a:buChar char="•"/>
              <a:defRPr sz="2000"/>
            </a:lvl3pPr>
            <a:lvl4pPr marL="1828800" lvl="3" indent="-342900" algn="l">
              <a:spcBef>
                <a:spcPts val="360"/>
              </a:spcBef>
              <a:spcAft>
                <a:spcPts val="0"/>
              </a:spcAft>
              <a:buClr>
                <a:srgbClr val="3F3F3F"/>
              </a:buClr>
              <a:buSzPts val="1800"/>
              <a:buChar char="–"/>
              <a:defRPr sz="1800"/>
            </a:lvl4pPr>
            <a:lvl5pPr marL="2286000" lvl="4" indent="-342900" algn="l">
              <a:spcBef>
                <a:spcPts val="360"/>
              </a:spcBef>
              <a:spcAft>
                <a:spcPts val="0"/>
              </a:spcAft>
              <a:buClr>
                <a:srgbClr val="3F3F3F"/>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0" name="Google Shape;20;p5"/>
          <p:cNvSpPr txBox="1">
            <a:spLocks noGrp="1"/>
          </p:cNvSpPr>
          <p:nvPr>
            <p:ph type="body" idx="2"/>
          </p:nvPr>
        </p:nvSpPr>
        <p:spPr>
          <a:xfrm>
            <a:off x="4648200" y="1749028"/>
            <a:ext cx="4038600" cy="31086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3F3F3F"/>
              </a:buClr>
              <a:buSzPts val="2800"/>
              <a:buChar char="•"/>
              <a:defRPr sz="2800"/>
            </a:lvl1pPr>
            <a:lvl2pPr marL="914400" lvl="1" indent="-381000" algn="l">
              <a:spcBef>
                <a:spcPts val="480"/>
              </a:spcBef>
              <a:spcAft>
                <a:spcPts val="0"/>
              </a:spcAft>
              <a:buClr>
                <a:srgbClr val="3F3F3F"/>
              </a:buClr>
              <a:buSzPts val="2400"/>
              <a:buChar char="–"/>
              <a:defRPr sz="2400"/>
            </a:lvl2pPr>
            <a:lvl3pPr marL="1371600" lvl="2" indent="-355600" algn="l">
              <a:spcBef>
                <a:spcPts val="400"/>
              </a:spcBef>
              <a:spcAft>
                <a:spcPts val="0"/>
              </a:spcAft>
              <a:buClr>
                <a:srgbClr val="3F3F3F"/>
              </a:buClr>
              <a:buSzPts val="2000"/>
              <a:buChar char="•"/>
              <a:defRPr sz="2000"/>
            </a:lvl3pPr>
            <a:lvl4pPr marL="1828800" lvl="3" indent="-342900" algn="l">
              <a:spcBef>
                <a:spcPts val="360"/>
              </a:spcBef>
              <a:spcAft>
                <a:spcPts val="0"/>
              </a:spcAft>
              <a:buClr>
                <a:srgbClr val="3F3F3F"/>
              </a:buClr>
              <a:buSzPts val="1800"/>
              <a:buChar char="–"/>
              <a:defRPr sz="1800"/>
            </a:lvl4pPr>
            <a:lvl5pPr marL="2286000" lvl="4" indent="-342900" algn="l">
              <a:spcBef>
                <a:spcPts val="360"/>
              </a:spcBef>
              <a:spcAft>
                <a:spcPts val="0"/>
              </a:spcAft>
              <a:buClr>
                <a:srgbClr val="3F3F3F"/>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20688" y="641510"/>
            <a:ext cx="3008400" cy="8715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F3F3F"/>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3575050" y="920884"/>
            <a:ext cx="5111700" cy="40512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rgbClr val="3F3F3F"/>
              </a:buClr>
              <a:buSzPts val="3200"/>
              <a:buChar char="•"/>
              <a:defRPr sz="3200"/>
            </a:lvl1pPr>
            <a:lvl2pPr marL="914400" lvl="1" indent="-406400" algn="l">
              <a:spcBef>
                <a:spcPts val="560"/>
              </a:spcBef>
              <a:spcAft>
                <a:spcPts val="0"/>
              </a:spcAft>
              <a:buClr>
                <a:srgbClr val="3F3F3F"/>
              </a:buClr>
              <a:buSzPts val="2800"/>
              <a:buChar char="–"/>
              <a:defRPr sz="2800"/>
            </a:lvl2pPr>
            <a:lvl3pPr marL="1371600" lvl="2" indent="-381000" algn="l">
              <a:spcBef>
                <a:spcPts val="480"/>
              </a:spcBef>
              <a:spcAft>
                <a:spcPts val="0"/>
              </a:spcAft>
              <a:buClr>
                <a:srgbClr val="3F3F3F"/>
              </a:buClr>
              <a:buSzPts val="2400"/>
              <a:buChar char="•"/>
              <a:defRPr sz="2400"/>
            </a:lvl3pPr>
            <a:lvl4pPr marL="1828800" lvl="3" indent="-355600" algn="l">
              <a:spcBef>
                <a:spcPts val="400"/>
              </a:spcBef>
              <a:spcAft>
                <a:spcPts val="0"/>
              </a:spcAft>
              <a:buClr>
                <a:srgbClr val="3F3F3F"/>
              </a:buClr>
              <a:buSzPts val="2000"/>
              <a:buChar char="–"/>
              <a:defRPr sz="2000"/>
            </a:lvl4pPr>
            <a:lvl5pPr marL="2286000" lvl="4" indent="-355600" algn="l">
              <a:spcBef>
                <a:spcPts val="400"/>
              </a:spcBef>
              <a:spcAft>
                <a:spcPts val="0"/>
              </a:spcAft>
              <a:buClr>
                <a:srgbClr val="3F3F3F"/>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4" name="Google Shape;24;p6"/>
          <p:cNvSpPr txBox="1">
            <a:spLocks noGrp="1"/>
          </p:cNvSpPr>
          <p:nvPr>
            <p:ph type="body" idx="2"/>
          </p:nvPr>
        </p:nvSpPr>
        <p:spPr>
          <a:xfrm>
            <a:off x="420688" y="1601629"/>
            <a:ext cx="3008400" cy="3141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rgbClr val="3F3F3F"/>
              </a:buClr>
              <a:buSzPts val="1400"/>
              <a:buNone/>
              <a:defRPr sz="1400"/>
            </a:lvl1pPr>
            <a:lvl2pPr marL="914400" lvl="1" indent="-228600" algn="l">
              <a:spcBef>
                <a:spcPts val="240"/>
              </a:spcBef>
              <a:spcAft>
                <a:spcPts val="0"/>
              </a:spcAft>
              <a:buClr>
                <a:srgbClr val="3F3F3F"/>
              </a:buClr>
              <a:buSzPts val="1200"/>
              <a:buNone/>
              <a:defRPr sz="1200"/>
            </a:lvl2pPr>
            <a:lvl3pPr marL="1371600" lvl="2" indent="-228600" algn="l">
              <a:spcBef>
                <a:spcPts val="200"/>
              </a:spcBef>
              <a:spcAft>
                <a:spcPts val="0"/>
              </a:spcAft>
              <a:buClr>
                <a:srgbClr val="3F3F3F"/>
              </a:buClr>
              <a:buSzPts val="1000"/>
              <a:buNone/>
              <a:defRPr sz="1000"/>
            </a:lvl3pPr>
            <a:lvl4pPr marL="1828800" lvl="3" indent="-228600" algn="l">
              <a:spcBef>
                <a:spcPts val="180"/>
              </a:spcBef>
              <a:spcAft>
                <a:spcPts val="0"/>
              </a:spcAft>
              <a:buClr>
                <a:srgbClr val="3F3F3F"/>
              </a:buClr>
              <a:buSzPts val="900"/>
              <a:buNone/>
              <a:defRPr sz="900"/>
            </a:lvl4pPr>
            <a:lvl5pPr marL="2286000" lvl="4" indent="-228600" algn="l">
              <a:spcBef>
                <a:spcPts val="180"/>
              </a:spcBef>
              <a:spcAft>
                <a:spcPts val="0"/>
              </a:spcAft>
              <a:buClr>
                <a:srgbClr val="3F3F3F"/>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1792288" y="3829050"/>
            <a:ext cx="5486400" cy="425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F3F3F"/>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7"/>
          <p:cNvSpPr>
            <a:spLocks noGrp="1"/>
          </p:cNvSpPr>
          <p:nvPr>
            <p:ph type="pic" idx="2"/>
          </p:nvPr>
        </p:nvSpPr>
        <p:spPr>
          <a:xfrm>
            <a:off x="1792288" y="685800"/>
            <a:ext cx="5486400" cy="3086100"/>
          </a:xfrm>
          <a:prstGeom prst="rect">
            <a:avLst/>
          </a:prstGeom>
          <a:noFill/>
          <a:ln>
            <a:noFill/>
          </a:ln>
        </p:spPr>
      </p:sp>
      <p:sp>
        <p:nvSpPr>
          <p:cNvPr id="28" name="Google Shape;28;p7"/>
          <p:cNvSpPr txBox="1">
            <a:spLocks noGrp="1"/>
          </p:cNvSpPr>
          <p:nvPr>
            <p:ph type="body" idx="1"/>
          </p:nvPr>
        </p:nvSpPr>
        <p:spPr>
          <a:xfrm>
            <a:off x="1792288" y="4254817"/>
            <a:ext cx="5486400" cy="6030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rgbClr val="3F3F3F"/>
              </a:buClr>
              <a:buSzPts val="1400"/>
              <a:buNone/>
              <a:defRPr sz="1400"/>
            </a:lvl1pPr>
            <a:lvl2pPr marL="914400" lvl="1" indent="-228600" algn="l">
              <a:spcBef>
                <a:spcPts val="240"/>
              </a:spcBef>
              <a:spcAft>
                <a:spcPts val="0"/>
              </a:spcAft>
              <a:buClr>
                <a:srgbClr val="3F3F3F"/>
              </a:buClr>
              <a:buSzPts val="1200"/>
              <a:buNone/>
              <a:defRPr sz="1200"/>
            </a:lvl2pPr>
            <a:lvl3pPr marL="1371600" lvl="2" indent="-228600" algn="l">
              <a:spcBef>
                <a:spcPts val="200"/>
              </a:spcBef>
              <a:spcAft>
                <a:spcPts val="0"/>
              </a:spcAft>
              <a:buClr>
                <a:srgbClr val="3F3F3F"/>
              </a:buClr>
              <a:buSzPts val="1000"/>
              <a:buNone/>
              <a:defRPr sz="1000"/>
            </a:lvl3pPr>
            <a:lvl4pPr marL="1828800" lvl="3" indent="-228600" algn="l">
              <a:spcBef>
                <a:spcPts val="180"/>
              </a:spcBef>
              <a:spcAft>
                <a:spcPts val="0"/>
              </a:spcAft>
              <a:buClr>
                <a:srgbClr val="3F3F3F"/>
              </a:buClr>
              <a:buSzPts val="900"/>
              <a:buNone/>
              <a:defRPr sz="900"/>
            </a:lvl4pPr>
            <a:lvl5pPr marL="2286000" lvl="4" indent="-228600" algn="l">
              <a:spcBef>
                <a:spcPts val="180"/>
              </a:spcBef>
              <a:spcAft>
                <a:spcPts val="0"/>
              </a:spcAft>
              <a:buClr>
                <a:srgbClr val="3F3F3F"/>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311700" y="445025"/>
            <a:ext cx="8520600" cy="572700"/>
          </a:xfrm>
          <a:prstGeom prst="rect">
            <a:avLst/>
          </a:prstGeom>
        </p:spPr>
        <p:txBody>
          <a:bodyPr spcFirstLastPara="1" wrap="square" lIns="91425" tIns="45700" rIns="91425" bIns="45700" anchor="ctr" anchorCtr="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311700" y="1152475"/>
            <a:ext cx="8520600" cy="3416400"/>
          </a:xfrm>
          <a:prstGeom prst="rect">
            <a:avLst/>
          </a:prstGeom>
        </p:spPr>
        <p:txBody>
          <a:bodyPr spcFirstLastPara="1" wrap="square" lIns="91425" tIns="45700" rIns="91425" bIns="45700" anchor="t" anchorCtr="0">
            <a:normAutofit/>
          </a:bodyPr>
          <a:lstStyle>
            <a:lvl1pPr marL="457200" lvl="0" indent="-431800" rtl="0">
              <a:spcBef>
                <a:spcPts val="640"/>
              </a:spcBef>
              <a:spcAft>
                <a:spcPts val="0"/>
              </a:spcAft>
              <a:buSzPts val="3200"/>
              <a:buChar char="•"/>
              <a:defRPr/>
            </a:lvl1pPr>
            <a:lvl2pPr marL="914400" lvl="1" indent="-406400" rtl="0">
              <a:spcBef>
                <a:spcPts val="560"/>
              </a:spcBef>
              <a:spcAft>
                <a:spcPts val="0"/>
              </a:spcAft>
              <a:buSzPts val="2800"/>
              <a:buChar char="–"/>
              <a:defRPr/>
            </a:lvl2pPr>
            <a:lvl3pPr marL="1371600" lvl="2" indent="-381000" rtl="0">
              <a:spcBef>
                <a:spcPts val="480"/>
              </a:spcBef>
              <a:spcAft>
                <a:spcPts val="0"/>
              </a:spcAft>
              <a:buSzPts val="2400"/>
              <a:buChar char="•"/>
              <a:defRPr/>
            </a:lvl3pPr>
            <a:lvl4pPr marL="1828800" lvl="3" indent="-355600" rtl="0">
              <a:spcBef>
                <a:spcPts val="400"/>
              </a:spcBef>
              <a:spcAft>
                <a:spcPts val="0"/>
              </a:spcAft>
              <a:buSzPts val="2000"/>
              <a:buChar char="–"/>
              <a:defRPr/>
            </a:lvl4pPr>
            <a:lvl5pPr marL="2286000" lvl="4" indent="-355600" rtl="0">
              <a:spcBef>
                <a:spcPts val="400"/>
              </a:spcBef>
              <a:spcAft>
                <a:spcPts val="0"/>
              </a:spcAft>
              <a:buSzPts val="20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85800"/>
            <a:ext cx="8229600" cy="8574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3F3F3F"/>
              </a:buClr>
              <a:buSzPts val="4400"/>
              <a:buFont typeface="Arial"/>
              <a:buNone/>
              <a:defRPr sz="4400" b="0" i="0" u="none" strike="noStrike" cap="non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79972"/>
            <a:ext cx="8229600" cy="29145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rgbClr val="3F3F3F"/>
              </a:buClr>
              <a:buSzPts val="3200"/>
              <a:buFont typeface="Arial"/>
              <a:buChar char="•"/>
              <a:defRPr sz="3200" b="0" i="0" u="none" strike="noStrike" cap="none">
                <a:solidFill>
                  <a:srgbClr val="3F3F3F"/>
                </a:solidFill>
                <a:latin typeface="Calibri"/>
                <a:ea typeface="Calibri"/>
                <a:cs typeface="Calibri"/>
                <a:sym typeface="Calibri"/>
              </a:defRPr>
            </a:lvl1pPr>
            <a:lvl2pPr marL="914400" marR="0" lvl="1" indent="-406400" algn="l" rtl="0">
              <a:spcBef>
                <a:spcPts val="56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2pPr>
            <a:lvl3pPr marL="1371600" marR="0" lvl="2" indent="-381000" algn="l" rtl="0">
              <a:spcBef>
                <a:spcPts val="48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3pPr>
            <a:lvl4pPr marL="1828800" marR="0" lvl="3" indent="-355600" algn="l" rtl="0">
              <a:spcBef>
                <a:spcPts val="4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4pPr>
            <a:lvl5pPr marL="2286000" marR="0" lvl="4" indent="-355600" algn="l" rtl="0">
              <a:spcBef>
                <a:spcPts val="4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hyperlink" Target="https://arxiv.org/abs/1805.11122"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8.gif"/><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2.png"/><Relationship Id="rId4" Type="http://schemas.openxmlformats.org/officeDocument/2006/relationships/notesSlide" Target="../notesSlides/notesSlide5.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685800" y="1597819"/>
            <a:ext cx="7772400" cy="110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990"/>
              <a:buFont typeface="Arial"/>
              <a:buNone/>
            </a:pPr>
            <a:r>
              <a:rPr lang="en" sz="3380">
                <a:solidFill>
                  <a:srgbClr val="980000"/>
                </a:solidFill>
              </a:rPr>
              <a:t>Differentiable Particle Filters:</a:t>
            </a:r>
            <a:endParaRPr sz="3380">
              <a:solidFill>
                <a:srgbClr val="980000"/>
              </a:solidFill>
            </a:endParaRPr>
          </a:p>
          <a:p>
            <a:pPr marL="0" lvl="0" indent="0" algn="l" rtl="0">
              <a:spcBef>
                <a:spcPts val="0"/>
              </a:spcBef>
              <a:spcAft>
                <a:spcPts val="0"/>
              </a:spcAft>
              <a:buSzPts val="990"/>
              <a:buNone/>
            </a:pPr>
            <a:r>
              <a:rPr lang="en" sz="3380">
                <a:solidFill>
                  <a:srgbClr val="980000"/>
                </a:solidFill>
              </a:rPr>
              <a:t>End-to-End Learning with Algorithmic Priors</a:t>
            </a:r>
            <a:endParaRPr sz="3380">
              <a:solidFill>
                <a:srgbClr val="980000"/>
              </a:solidFill>
            </a:endParaRPr>
          </a:p>
        </p:txBody>
      </p:sp>
      <p:sp>
        <p:nvSpPr>
          <p:cNvPr id="38" name="Google Shape;38;p9"/>
          <p:cNvSpPr txBox="1">
            <a:spLocks noGrp="1"/>
          </p:cNvSpPr>
          <p:nvPr>
            <p:ph type="subTitle" idx="1"/>
          </p:nvPr>
        </p:nvSpPr>
        <p:spPr>
          <a:xfrm>
            <a:off x="1371600" y="2914650"/>
            <a:ext cx="6400800" cy="1314300"/>
          </a:xfrm>
          <a:prstGeom prst="rect">
            <a:avLst/>
          </a:prstGeom>
        </p:spPr>
        <p:txBody>
          <a:bodyPr spcFirstLastPara="1" wrap="square" lIns="91425" tIns="45700" rIns="91425" bIns="45700" anchor="t" anchorCtr="0">
            <a:normAutofit/>
          </a:bodyPr>
          <a:lstStyle/>
          <a:p>
            <a:pPr marL="0" lvl="0" indent="0" algn="ctr" rtl="0">
              <a:spcBef>
                <a:spcPts val="640"/>
              </a:spcBef>
              <a:spcAft>
                <a:spcPts val="0"/>
              </a:spcAft>
              <a:buNone/>
            </a:pPr>
            <a:r>
              <a:rPr lang="en" sz="2200"/>
              <a:t>Presented By Charles Nimo, Kulin Shah, Alex Zuzow</a:t>
            </a:r>
            <a:endParaRPr sz="2200"/>
          </a:p>
        </p:txBody>
      </p:sp>
      <p:sp>
        <p:nvSpPr>
          <p:cNvPr id="39" name="Google Shape;39;p9"/>
          <p:cNvSpPr txBox="1"/>
          <p:nvPr/>
        </p:nvSpPr>
        <p:spPr>
          <a:xfrm>
            <a:off x="311700" y="4101425"/>
            <a:ext cx="8156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Paper: </a:t>
            </a:r>
            <a:endParaRPr b="1"/>
          </a:p>
          <a:p>
            <a:pPr marL="0" lvl="0" indent="0" algn="l" rtl="0">
              <a:spcBef>
                <a:spcPts val="0"/>
              </a:spcBef>
              <a:spcAft>
                <a:spcPts val="0"/>
              </a:spcAft>
              <a:buNone/>
            </a:pPr>
            <a:r>
              <a:rPr lang="en" b="1"/>
              <a:t>Differentiable Particle Filters: End-to-End Learning with Algorithmic Priors</a:t>
            </a:r>
            <a:endParaRPr b="1"/>
          </a:p>
          <a:p>
            <a:pPr marL="0" lvl="0" indent="0" algn="l" rtl="0">
              <a:spcBef>
                <a:spcPts val="0"/>
              </a:spcBef>
              <a:spcAft>
                <a:spcPts val="0"/>
              </a:spcAft>
              <a:buNone/>
            </a:pPr>
            <a:r>
              <a:rPr lang="en"/>
              <a:t>Rico Jonschkowski, Divyam Rastogi, and Oliver Brock</a:t>
            </a:r>
            <a:endParaRPr/>
          </a:p>
          <a:p>
            <a:pPr marL="0" lvl="0" indent="0" algn="l" rtl="0">
              <a:spcBef>
                <a:spcPts val="0"/>
              </a:spcBef>
              <a:spcAft>
                <a:spcPts val="0"/>
              </a:spcAft>
              <a:buClr>
                <a:schemeClr val="dk1"/>
              </a:buClr>
              <a:buSzPts val="1100"/>
              <a:buFont typeface="Arial"/>
              <a:buNone/>
            </a:pPr>
            <a:r>
              <a:rPr lang="en" u="sng">
                <a:solidFill>
                  <a:schemeClr val="hlink"/>
                </a:solidFill>
                <a:hlinkClick r:id="rId5"/>
              </a:rPr>
              <a:t>arxiv.org/abs/1805.11122</a:t>
            </a:r>
            <a:r>
              <a:rPr lang="en"/>
              <a:t> </a:t>
            </a:r>
            <a:endParaRPr/>
          </a:p>
        </p:txBody>
      </p:sp>
      <p:pic>
        <p:nvPicPr>
          <p:cNvPr id="4" name="Audio 3">
            <a:hlinkClick r:id="" action="ppaction://media"/>
            <a:extLst>
              <a:ext uri="{FF2B5EF4-FFF2-40B4-BE49-F238E27FC236}">
                <a16:creationId xmlns:a16="http://schemas.microsoft.com/office/drawing/2014/main" id="{6CF465CE-18CC-F44F-A91A-5D204D0C55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914"/>
    </mc:Choice>
    <mc:Fallback>
      <p:transition spd="slow" advTm="12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311700" y="625100"/>
            <a:ext cx="8520600" cy="572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 dirty="0">
                <a:solidFill>
                  <a:srgbClr val="980000"/>
                </a:solidFill>
              </a:rPr>
              <a:t>Challenges</a:t>
            </a:r>
            <a:endParaRPr dirty="0">
              <a:solidFill>
                <a:srgbClr val="980000"/>
              </a:solidFill>
            </a:endParaRPr>
          </a:p>
        </p:txBody>
      </p:sp>
      <p:sp>
        <p:nvSpPr>
          <p:cNvPr id="106" name="Google Shape;106;p18"/>
          <p:cNvSpPr txBox="1"/>
          <p:nvPr/>
        </p:nvSpPr>
        <p:spPr>
          <a:xfrm>
            <a:off x="386650" y="1270625"/>
            <a:ext cx="8283300" cy="2769959"/>
          </a:xfrm>
          <a:prstGeom prst="rect">
            <a:avLst/>
          </a:prstGeom>
          <a:noFill/>
          <a:ln>
            <a:noFill/>
          </a:ln>
        </p:spPr>
        <p:txBody>
          <a:bodyPr spcFirstLastPara="1" wrap="square" lIns="91425" tIns="91425" rIns="91425" bIns="91425" anchor="t" anchorCtr="0">
            <a:spAutoFit/>
          </a:bodyPr>
          <a:lstStyle/>
          <a:p>
            <a:pPr fontAlgn="base"/>
            <a:br>
              <a:rPr lang="en-US" dirty="0"/>
            </a:br>
            <a:br>
              <a:rPr lang="en-US" dirty="0"/>
            </a:br>
            <a:r>
              <a:rPr lang="en-US" b="1" dirty="0"/>
              <a:t>Challenges</a:t>
            </a:r>
            <a:r>
              <a:rPr lang="en-US" dirty="0"/>
              <a:t>:</a:t>
            </a:r>
          </a:p>
          <a:p>
            <a:pPr fontAlgn="base"/>
            <a:endParaRPr lang="en-US" dirty="0"/>
          </a:p>
          <a:p>
            <a:pPr fontAlgn="base"/>
            <a:endParaRPr lang="en-US" dirty="0"/>
          </a:p>
          <a:p>
            <a:pPr marL="285750" lvl="1" indent="-285750" fontAlgn="base">
              <a:buFont typeface="Arial" panose="020B0604020202020204" pitchFamily="34" charset="0"/>
              <a:buChar char="•"/>
            </a:pPr>
            <a:r>
              <a:rPr lang="en-US" dirty="0"/>
              <a:t>Matching camera and pose timesteps </a:t>
            </a:r>
          </a:p>
          <a:p>
            <a:pPr marL="285750" lvl="1" indent="-285750" fontAlgn="base">
              <a:buFont typeface="Arial" panose="020B0604020202020204" pitchFamily="34" charset="0"/>
              <a:buChar char="•"/>
            </a:pPr>
            <a:r>
              <a:rPr lang="en-US" dirty="0"/>
              <a:t>Amount of data needed for training</a:t>
            </a:r>
          </a:p>
          <a:p>
            <a:pPr marL="285750" lvl="1" indent="-285750" fontAlgn="base">
              <a:buFont typeface="Arial" panose="020B0604020202020204" pitchFamily="34" charset="0"/>
              <a:buChar char="•"/>
            </a:pPr>
            <a:r>
              <a:rPr lang="en-US" dirty="0"/>
              <a:t>Training on real world data</a:t>
            </a:r>
          </a:p>
          <a:p>
            <a:pPr marL="285750" lvl="1" indent="-285750" fontAlgn="base">
              <a:buFont typeface="Arial" panose="020B0604020202020204" pitchFamily="34" charset="0"/>
              <a:buChar char="•"/>
            </a:pPr>
            <a:r>
              <a:rPr lang="en-US" dirty="0"/>
              <a:t>No baseline to compare to</a:t>
            </a:r>
          </a:p>
          <a:p>
            <a:br>
              <a:rPr lang="en-US" dirty="0"/>
            </a:br>
            <a:endParaRPr dirty="0"/>
          </a:p>
          <a:p>
            <a:pPr marL="0" lvl="0" indent="0" algn="l" rtl="0">
              <a:spcBef>
                <a:spcPts val="0"/>
              </a:spcBef>
              <a:spcAft>
                <a:spcPts val="0"/>
              </a:spcAft>
              <a:buNone/>
            </a:pPr>
            <a:endParaRPr dirty="0"/>
          </a:p>
        </p:txBody>
      </p:sp>
      <p:pic>
        <p:nvPicPr>
          <p:cNvPr id="3" name="Audio 2">
            <a:hlinkClick r:id="" action="ppaction://media"/>
            <a:extLst>
              <a:ext uri="{FF2B5EF4-FFF2-40B4-BE49-F238E27FC236}">
                <a16:creationId xmlns:a16="http://schemas.microsoft.com/office/drawing/2014/main" id="{5CD19C97-16AA-5B44-BE11-3F415CBDB7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469"/>
    </mc:Choice>
    <mc:Fallback>
      <p:transition spd="slow" advTm="69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028" name="Picture 4" descr="[animate output image]">
            <a:extLst>
              <a:ext uri="{FF2B5EF4-FFF2-40B4-BE49-F238E27FC236}">
                <a16:creationId xmlns:a16="http://schemas.microsoft.com/office/drawing/2014/main" id="{4C451ECD-6CAB-3040-AF15-B80ED9656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1150" y="552449"/>
            <a:ext cx="5981700" cy="4486275"/>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3526A029-5FA7-D04F-9AF3-7FDF041FE1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491"/>
    </mc:Choice>
    <mc:Fallback>
      <p:transition spd="slow" advTm="58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311700" y="521225"/>
            <a:ext cx="8520600" cy="572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 dirty="0">
                <a:solidFill>
                  <a:srgbClr val="980000"/>
                </a:solidFill>
              </a:rPr>
              <a:t>Goal and Motivation</a:t>
            </a:r>
            <a:endParaRPr dirty="0">
              <a:solidFill>
                <a:srgbClr val="980000"/>
              </a:solidFill>
            </a:endParaRPr>
          </a:p>
        </p:txBody>
      </p:sp>
      <p:sp>
        <p:nvSpPr>
          <p:cNvPr id="45" name="Google Shape;45;p10"/>
          <p:cNvSpPr txBox="1">
            <a:spLocks noGrp="1"/>
          </p:cNvSpPr>
          <p:nvPr>
            <p:ph type="body" idx="1"/>
          </p:nvPr>
        </p:nvSpPr>
        <p:spPr>
          <a:xfrm>
            <a:off x="311700" y="1152475"/>
            <a:ext cx="8520600" cy="3416400"/>
          </a:xfrm>
          <a:prstGeom prst="rect">
            <a:avLst/>
          </a:prstGeom>
        </p:spPr>
        <p:txBody>
          <a:bodyPr spcFirstLastPara="1" wrap="square" lIns="91425" tIns="45700" rIns="91425" bIns="45700" anchor="t" anchorCtr="0">
            <a:noAutofit/>
          </a:bodyPr>
          <a:lstStyle/>
          <a:p>
            <a:pPr marL="25400" indent="0" fontAlgn="base">
              <a:buNone/>
            </a:pPr>
            <a:r>
              <a:rPr lang="en-US" sz="2000" b="1" dirty="0"/>
              <a:t>Goal: </a:t>
            </a:r>
            <a:r>
              <a:rPr lang="en-US" sz="2000" dirty="0"/>
              <a:t>Run differentiable particle filter on few maps in Gates-Dell Complex.</a:t>
            </a:r>
          </a:p>
          <a:p>
            <a:pPr marL="25400" indent="0" fontAlgn="base">
              <a:buNone/>
            </a:pPr>
            <a:br>
              <a:rPr lang="en-US" sz="2000" dirty="0"/>
            </a:br>
            <a:endParaRPr lang="en" sz="2000" dirty="0">
              <a:solidFill>
                <a:schemeClr val="dk1"/>
              </a:solidFill>
            </a:endParaRPr>
          </a:p>
          <a:p>
            <a:pPr marL="457200" lvl="0" indent="-431800" algn="l" rtl="0">
              <a:spcBef>
                <a:spcPts val="640"/>
              </a:spcBef>
              <a:spcAft>
                <a:spcPts val="0"/>
              </a:spcAft>
              <a:buClr>
                <a:schemeClr val="dk1"/>
              </a:buClr>
              <a:buSzPts val="3200"/>
              <a:buChar char="•"/>
            </a:pPr>
            <a:endParaRPr lang="en" sz="2000" dirty="0">
              <a:solidFill>
                <a:schemeClr val="dk1"/>
              </a:solidFill>
            </a:endParaRPr>
          </a:p>
          <a:p>
            <a:pPr marL="457200" lvl="0" indent="-431800" algn="l" rtl="0">
              <a:spcBef>
                <a:spcPts val="640"/>
              </a:spcBef>
              <a:spcAft>
                <a:spcPts val="0"/>
              </a:spcAft>
              <a:buClr>
                <a:schemeClr val="dk1"/>
              </a:buClr>
              <a:buSzPts val="3200"/>
              <a:buChar char="•"/>
            </a:pPr>
            <a:r>
              <a:rPr lang="en" sz="2000" dirty="0">
                <a:solidFill>
                  <a:schemeClr val="dk1"/>
                </a:solidFill>
              </a:rPr>
              <a:t>Advantages of End-to-End learning</a:t>
            </a:r>
            <a:endParaRPr sz="2000" dirty="0">
              <a:solidFill>
                <a:schemeClr val="dk1"/>
              </a:solidFill>
            </a:endParaRPr>
          </a:p>
          <a:p>
            <a:pPr marL="457200" lvl="0" indent="-431800" algn="l" rtl="0">
              <a:spcBef>
                <a:spcPts val="640"/>
              </a:spcBef>
              <a:spcAft>
                <a:spcPts val="0"/>
              </a:spcAft>
              <a:buClr>
                <a:schemeClr val="dk1"/>
              </a:buClr>
              <a:buSzPts val="3200"/>
              <a:buChar char="•"/>
            </a:pPr>
            <a:r>
              <a:rPr lang="en" sz="2000" dirty="0">
                <a:solidFill>
                  <a:schemeClr val="dk1"/>
                </a:solidFill>
              </a:rPr>
              <a:t>Utilizes algorithmic priors from particle filters</a:t>
            </a:r>
            <a:endParaRPr sz="2000" dirty="0">
              <a:solidFill>
                <a:schemeClr val="dk1"/>
              </a:solidFill>
            </a:endParaRPr>
          </a:p>
          <a:p>
            <a:pPr marL="457200" lvl="0" indent="-431800" algn="l" rtl="0">
              <a:spcBef>
                <a:spcPts val="640"/>
              </a:spcBef>
              <a:spcAft>
                <a:spcPts val="0"/>
              </a:spcAft>
              <a:buClr>
                <a:schemeClr val="dk1"/>
              </a:buClr>
              <a:buSzPts val="3200"/>
              <a:buChar char="•"/>
            </a:pPr>
            <a:r>
              <a:rPr lang="en" sz="2000" dirty="0">
                <a:solidFill>
                  <a:schemeClr val="dk1"/>
                </a:solidFill>
              </a:rPr>
              <a:t> Requires 87% less training data for the same error rate as LSTM</a:t>
            </a:r>
            <a:endParaRPr sz="2000" dirty="0">
              <a:solidFill>
                <a:schemeClr val="dk1"/>
              </a:solidFill>
            </a:endParaRPr>
          </a:p>
        </p:txBody>
      </p:sp>
      <p:pic>
        <p:nvPicPr>
          <p:cNvPr id="4" name="Audio 3">
            <a:hlinkClick r:id="" action="ppaction://media"/>
            <a:extLst>
              <a:ext uri="{FF2B5EF4-FFF2-40B4-BE49-F238E27FC236}">
                <a16:creationId xmlns:a16="http://schemas.microsoft.com/office/drawing/2014/main" id="{04A0071B-F3A0-D342-8787-02CC0642A7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860"/>
    </mc:Choice>
    <mc:Fallback>
      <p:transition spd="slow" advTm="57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272550" y="708475"/>
            <a:ext cx="8520600" cy="572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
                <a:solidFill>
                  <a:srgbClr val="980000"/>
                </a:solidFill>
              </a:rPr>
              <a:t>Particle Filter</a:t>
            </a:r>
            <a:endParaRPr>
              <a:solidFill>
                <a:srgbClr val="980000"/>
              </a:solidFill>
            </a:endParaRPr>
          </a:p>
        </p:txBody>
      </p:sp>
      <p:pic>
        <p:nvPicPr>
          <p:cNvPr id="51" name="Google Shape;51;p11"/>
          <p:cNvPicPr preferRelativeResize="0"/>
          <p:nvPr/>
        </p:nvPicPr>
        <p:blipFill>
          <a:blip r:embed="rId5">
            <a:alphaModFix/>
          </a:blip>
          <a:stretch>
            <a:fillRect/>
          </a:stretch>
        </p:blipFill>
        <p:spPr>
          <a:xfrm>
            <a:off x="5364775" y="1371200"/>
            <a:ext cx="3779224" cy="1661151"/>
          </a:xfrm>
          <a:prstGeom prst="rect">
            <a:avLst/>
          </a:prstGeom>
          <a:noFill/>
          <a:ln>
            <a:noFill/>
          </a:ln>
        </p:spPr>
      </p:pic>
      <p:sp>
        <p:nvSpPr>
          <p:cNvPr id="52" name="Google Shape;52;p11"/>
          <p:cNvSpPr txBox="1"/>
          <p:nvPr/>
        </p:nvSpPr>
        <p:spPr>
          <a:xfrm>
            <a:off x="512850" y="1420500"/>
            <a:ext cx="8212200" cy="231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Motion Model</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Observation Likelihood Model</a:t>
            </a:r>
            <a:endParaRPr b="1"/>
          </a:p>
          <a:p>
            <a:pPr marL="0" lvl="0" indent="0" algn="l" rtl="0">
              <a:spcBef>
                <a:spcPts val="1200"/>
              </a:spcBef>
              <a:spcAft>
                <a:spcPts val="0"/>
              </a:spcAft>
              <a:buNone/>
            </a:pPr>
            <a:endParaRPr/>
          </a:p>
          <a:p>
            <a:pPr marL="0" lvl="0" indent="0" algn="l" rtl="0">
              <a:spcBef>
                <a:spcPts val="0"/>
              </a:spcBef>
              <a:spcAft>
                <a:spcPts val="0"/>
              </a:spcAft>
              <a:buNone/>
            </a:pPr>
            <a:r>
              <a:rPr lang="en"/>
              <a:t>      </a:t>
            </a:r>
            <a:endParaRPr/>
          </a:p>
        </p:txBody>
      </p:sp>
      <p:pic>
        <p:nvPicPr>
          <p:cNvPr id="53" name="Google Shape;53;p11"/>
          <p:cNvPicPr preferRelativeResize="0"/>
          <p:nvPr/>
        </p:nvPicPr>
        <p:blipFill>
          <a:blip r:embed="rId6">
            <a:alphaModFix/>
          </a:blip>
          <a:stretch>
            <a:fillRect/>
          </a:stretch>
        </p:blipFill>
        <p:spPr>
          <a:xfrm>
            <a:off x="670650" y="1940550"/>
            <a:ext cx="4267818" cy="631200"/>
          </a:xfrm>
          <a:prstGeom prst="rect">
            <a:avLst/>
          </a:prstGeom>
          <a:noFill/>
          <a:ln>
            <a:noFill/>
          </a:ln>
        </p:spPr>
      </p:pic>
      <p:pic>
        <p:nvPicPr>
          <p:cNvPr id="54" name="Google Shape;54;p11"/>
          <p:cNvPicPr preferRelativeResize="0"/>
          <p:nvPr/>
        </p:nvPicPr>
        <p:blipFill>
          <a:blip r:embed="rId7">
            <a:alphaModFix/>
          </a:blip>
          <a:stretch>
            <a:fillRect/>
          </a:stretch>
        </p:blipFill>
        <p:spPr>
          <a:xfrm>
            <a:off x="670650" y="3279300"/>
            <a:ext cx="2877201" cy="447750"/>
          </a:xfrm>
          <a:prstGeom prst="rect">
            <a:avLst/>
          </a:prstGeom>
          <a:noFill/>
          <a:ln>
            <a:noFill/>
          </a:ln>
        </p:spPr>
      </p:pic>
      <p:pic>
        <p:nvPicPr>
          <p:cNvPr id="9" name="Audio 8">
            <a:hlinkClick r:id="" action="ppaction://media"/>
            <a:extLst>
              <a:ext uri="{FF2B5EF4-FFF2-40B4-BE49-F238E27FC236}">
                <a16:creationId xmlns:a16="http://schemas.microsoft.com/office/drawing/2014/main" id="{47FA8744-F05B-A649-858B-265B8724D7A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675"/>
    </mc:Choice>
    <mc:Fallback>
      <p:transition spd="slow" advTm="37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11700" y="785850"/>
            <a:ext cx="8520600" cy="572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
                <a:solidFill>
                  <a:srgbClr val="980000"/>
                </a:solidFill>
              </a:rPr>
              <a:t>Differentiable Particle Filters</a:t>
            </a:r>
            <a:endParaRPr>
              <a:solidFill>
                <a:srgbClr val="980000"/>
              </a:solidFill>
            </a:endParaRPr>
          </a:p>
        </p:txBody>
      </p:sp>
      <p:sp>
        <p:nvSpPr>
          <p:cNvPr id="60" name="Google Shape;60;p12"/>
          <p:cNvSpPr txBox="1">
            <a:spLocks noGrp="1"/>
          </p:cNvSpPr>
          <p:nvPr>
            <p:ph type="body" idx="1"/>
          </p:nvPr>
        </p:nvSpPr>
        <p:spPr>
          <a:xfrm>
            <a:off x="311700" y="1152475"/>
            <a:ext cx="8520600" cy="3416400"/>
          </a:xfrm>
          <a:prstGeom prst="rect">
            <a:avLst/>
          </a:prstGeom>
        </p:spPr>
        <p:txBody>
          <a:bodyPr spcFirstLastPara="1" wrap="square" lIns="91425" tIns="45700" rIns="91425" bIns="45700" anchor="t" anchorCtr="0">
            <a:normAutofit lnSpcReduction="10000"/>
          </a:bodyPr>
          <a:lstStyle/>
          <a:p>
            <a:pPr marL="0" lvl="0" indent="0" algn="l" rtl="0">
              <a:lnSpc>
                <a:spcPct val="100000"/>
              </a:lnSpc>
              <a:spcBef>
                <a:spcPts val="640"/>
              </a:spcBef>
              <a:spcAft>
                <a:spcPts val="0"/>
              </a:spcAft>
              <a:buNone/>
            </a:pPr>
            <a:endParaRPr sz="1400" b="1">
              <a:solidFill>
                <a:schemeClr val="dk1"/>
              </a:solidFill>
            </a:endParaRPr>
          </a:p>
          <a:p>
            <a:pPr marL="0" lvl="0" indent="0" algn="l" rtl="0">
              <a:lnSpc>
                <a:spcPct val="100000"/>
              </a:lnSpc>
              <a:spcBef>
                <a:spcPts val="640"/>
              </a:spcBef>
              <a:spcAft>
                <a:spcPts val="0"/>
              </a:spcAft>
              <a:buNone/>
            </a:pPr>
            <a:endParaRPr sz="1400" b="1">
              <a:solidFill>
                <a:schemeClr val="dk1"/>
              </a:solidFill>
            </a:endParaRPr>
          </a:p>
          <a:p>
            <a:pPr marL="0" lvl="0" indent="0" algn="l" rtl="0">
              <a:lnSpc>
                <a:spcPct val="100000"/>
              </a:lnSpc>
              <a:spcBef>
                <a:spcPts val="640"/>
              </a:spcBef>
              <a:spcAft>
                <a:spcPts val="0"/>
              </a:spcAft>
              <a:buClr>
                <a:schemeClr val="dk1"/>
              </a:buClr>
              <a:buSzPts val="1100"/>
              <a:buFont typeface="Arial"/>
              <a:buNone/>
            </a:pPr>
            <a:r>
              <a:rPr lang="en" sz="1400" b="1">
                <a:solidFill>
                  <a:schemeClr val="dk1"/>
                </a:solidFill>
              </a:rPr>
              <a:t>Motion Model</a:t>
            </a:r>
            <a:endParaRPr sz="1400" b="1">
              <a:solidFill>
                <a:schemeClr val="dk1"/>
              </a:solidFill>
            </a:endParaRPr>
          </a:p>
          <a:p>
            <a:pPr marL="0" lvl="0" indent="0" algn="l" rtl="0">
              <a:spcBef>
                <a:spcPts val="640"/>
              </a:spcBef>
              <a:spcAft>
                <a:spcPts val="0"/>
              </a:spcAft>
              <a:buNone/>
            </a:pPr>
            <a:endParaRPr/>
          </a:p>
          <a:p>
            <a:pPr marL="0" lvl="0" indent="0" algn="l" rtl="0">
              <a:spcBef>
                <a:spcPts val="640"/>
              </a:spcBef>
              <a:spcAft>
                <a:spcPts val="0"/>
              </a:spcAft>
              <a:buNone/>
            </a:pPr>
            <a:endParaRPr/>
          </a:p>
          <a:p>
            <a:pPr marL="0" lvl="0" indent="0" algn="l" rtl="0">
              <a:spcBef>
                <a:spcPts val="640"/>
              </a:spcBef>
              <a:spcAft>
                <a:spcPts val="0"/>
              </a:spcAft>
              <a:buNone/>
            </a:pPr>
            <a:endParaRPr/>
          </a:p>
          <a:p>
            <a:pPr marL="0" lvl="0" indent="0" algn="l" rtl="0">
              <a:spcBef>
                <a:spcPts val="640"/>
              </a:spcBef>
              <a:spcAft>
                <a:spcPts val="0"/>
              </a:spcAft>
              <a:buNone/>
            </a:pPr>
            <a:r>
              <a:rPr lang="en" sz="1400" b="1">
                <a:solidFill>
                  <a:srgbClr val="000000"/>
                </a:solidFill>
              </a:rPr>
              <a:t>Observation Likelihood Model</a:t>
            </a:r>
            <a:endParaRPr sz="1400" b="1">
              <a:solidFill>
                <a:srgbClr val="000000"/>
              </a:solidFill>
            </a:endParaRPr>
          </a:p>
          <a:p>
            <a:pPr marL="0" lvl="0" indent="0" algn="l" rtl="0">
              <a:spcBef>
                <a:spcPts val="640"/>
              </a:spcBef>
              <a:spcAft>
                <a:spcPts val="0"/>
              </a:spcAft>
              <a:buNone/>
            </a:pPr>
            <a:r>
              <a:rPr lang="en"/>
              <a:t>	</a:t>
            </a:r>
            <a:endParaRPr/>
          </a:p>
        </p:txBody>
      </p:sp>
      <p:pic>
        <p:nvPicPr>
          <p:cNvPr id="61" name="Google Shape;61;p12"/>
          <p:cNvPicPr preferRelativeResize="0"/>
          <p:nvPr/>
        </p:nvPicPr>
        <p:blipFill>
          <a:blip r:embed="rId5">
            <a:alphaModFix/>
          </a:blip>
          <a:stretch>
            <a:fillRect/>
          </a:stretch>
        </p:blipFill>
        <p:spPr>
          <a:xfrm>
            <a:off x="3758775" y="2075563"/>
            <a:ext cx="2733775" cy="777850"/>
          </a:xfrm>
          <a:prstGeom prst="rect">
            <a:avLst/>
          </a:prstGeom>
          <a:noFill/>
          <a:ln>
            <a:noFill/>
          </a:ln>
        </p:spPr>
      </p:pic>
      <p:pic>
        <p:nvPicPr>
          <p:cNvPr id="62" name="Google Shape;62;p12"/>
          <p:cNvPicPr preferRelativeResize="0"/>
          <p:nvPr/>
        </p:nvPicPr>
        <p:blipFill>
          <a:blip r:embed="rId6">
            <a:alphaModFix/>
          </a:blip>
          <a:stretch>
            <a:fillRect/>
          </a:stretch>
        </p:blipFill>
        <p:spPr>
          <a:xfrm>
            <a:off x="3826175" y="3492075"/>
            <a:ext cx="2364975" cy="1191275"/>
          </a:xfrm>
          <a:prstGeom prst="rect">
            <a:avLst/>
          </a:prstGeom>
          <a:noFill/>
          <a:ln>
            <a:noFill/>
          </a:ln>
        </p:spPr>
      </p:pic>
      <p:pic>
        <p:nvPicPr>
          <p:cNvPr id="63" name="Google Shape;63;p12"/>
          <p:cNvPicPr preferRelativeResize="0"/>
          <p:nvPr/>
        </p:nvPicPr>
        <p:blipFill>
          <a:blip r:embed="rId7">
            <a:alphaModFix/>
          </a:blip>
          <a:stretch>
            <a:fillRect/>
          </a:stretch>
        </p:blipFill>
        <p:spPr>
          <a:xfrm>
            <a:off x="654875" y="2075575"/>
            <a:ext cx="2093497" cy="777850"/>
          </a:xfrm>
          <a:prstGeom prst="rect">
            <a:avLst/>
          </a:prstGeom>
          <a:noFill/>
          <a:ln>
            <a:noFill/>
          </a:ln>
        </p:spPr>
      </p:pic>
      <p:pic>
        <p:nvPicPr>
          <p:cNvPr id="64" name="Google Shape;64;p12"/>
          <p:cNvPicPr preferRelativeResize="0"/>
          <p:nvPr/>
        </p:nvPicPr>
        <p:blipFill>
          <a:blip r:embed="rId8">
            <a:alphaModFix/>
          </a:blip>
          <a:stretch>
            <a:fillRect/>
          </a:stretch>
        </p:blipFill>
        <p:spPr>
          <a:xfrm>
            <a:off x="693675" y="3842200"/>
            <a:ext cx="2196500" cy="729350"/>
          </a:xfrm>
          <a:prstGeom prst="rect">
            <a:avLst/>
          </a:prstGeom>
          <a:noFill/>
          <a:ln>
            <a:noFill/>
          </a:ln>
        </p:spPr>
      </p:pic>
      <p:pic>
        <p:nvPicPr>
          <p:cNvPr id="3" name="Audio 2">
            <a:hlinkClick r:id="" action="ppaction://media"/>
            <a:extLst>
              <a:ext uri="{FF2B5EF4-FFF2-40B4-BE49-F238E27FC236}">
                <a16:creationId xmlns:a16="http://schemas.microsoft.com/office/drawing/2014/main" id="{1B5D37FC-3150-FD43-988B-33EB789B47A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771"/>
    </mc:Choice>
    <mc:Fallback xmlns="">
      <p:transition spd="slow" advTm="55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311700" y="515475"/>
            <a:ext cx="8520600" cy="572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
                <a:solidFill>
                  <a:srgbClr val="980000"/>
                </a:solidFill>
              </a:rPr>
              <a:t>Training Differentiable Particle Filter</a:t>
            </a:r>
            <a:endParaRPr>
              <a:solidFill>
                <a:srgbClr val="980000"/>
              </a:solidFill>
            </a:endParaRPr>
          </a:p>
        </p:txBody>
      </p:sp>
      <p:sp>
        <p:nvSpPr>
          <p:cNvPr id="70" name="Google Shape;70;p13"/>
          <p:cNvSpPr txBox="1">
            <a:spLocks noGrp="1"/>
          </p:cNvSpPr>
          <p:nvPr>
            <p:ph type="body" idx="1"/>
          </p:nvPr>
        </p:nvSpPr>
        <p:spPr>
          <a:xfrm>
            <a:off x="311700" y="1152475"/>
            <a:ext cx="8520600" cy="3416400"/>
          </a:xfrm>
          <a:prstGeom prst="rect">
            <a:avLst/>
          </a:prstGeom>
        </p:spPr>
        <p:txBody>
          <a:bodyPr spcFirstLastPara="1" wrap="square" lIns="91425" tIns="45700" rIns="91425" bIns="45700" anchor="t" anchorCtr="0">
            <a:normAutofit fontScale="70000" lnSpcReduction="20000"/>
          </a:bodyPr>
          <a:lstStyle/>
          <a:p>
            <a:pPr marL="457200" lvl="0" indent="-355600" algn="l" rtl="0">
              <a:spcBef>
                <a:spcPts val="640"/>
              </a:spcBef>
              <a:spcAft>
                <a:spcPts val="0"/>
              </a:spcAft>
              <a:buClr>
                <a:schemeClr val="dk1"/>
              </a:buClr>
              <a:buSzPct val="100000"/>
              <a:buAutoNum type="arabicPeriod"/>
            </a:pPr>
            <a:r>
              <a:rPr lang="en" dirty="0">
                <a:solidFill>
                  <a:schemeClr val="dk1"/>
                </a:solidFill>
              </a:rPr>
              <a:t>Individual learning of motion model</a:t>
            </a:r>
            <a:endParaRPr dirty="0">
              <a:solidFill>
                <a:schemeClr val="dk1"/>
              </a:solidFill>
            </a:endParaRPr>
          </a:p>
          <a:p>
            <a:pPr marL="914400" lvl="1" indent="-339725" algn="l" rtl="0">
              <a:spcBef>
                <a:spcPts val="560"/>
              </a:spcBef>
              <a:spcAft>
                <a:spcPts val="0"/>
              </a:spcAft>
              <a:buClr>
                <a:schemeClr val="dk1"/>
              </a:buClr>
              <a:buSzPct val="100000"/>
              <a:buChar char="–"/>
            </a:pPr>
            <a:r>
              <a:rPr lang="en" dirty="0">
                <a:solidFill>
                  <a:schemeClr val="dk1"/>
                </a:solidFill>
              </a:rPr>
              <a:t>Known dynamic model</a:t>
            </a:r>
            <a:endParaRPr dirty="0">
              <a:solidFill>
                <a:schemeClr val="dk1"/>
              </a:solidFill>
            </a:endParaRPr>
          </a:p>
          <a:p>
            <a:pPr marL="914400" lvl="1" indent="-339725" algn="l" rtl="0">
              <a:spcBef>
                <a:spcPts val="560"/>
              </a:spcBef>
              <a:spcAft>
                <a:spcPts val="0"/>
              </a:spcAft>
              <a:buClr>
                <a:schemeClr val="dk1"/>
              </a:buClr>
              <a:buSzPct val="100000"/>
              <a:buChar char="–"/>
            </a:pPr>
            <a:r>
              <a:rPr lang="en" dirty="0">
                <a:solidFill>
                  <a:schemeClr val="dk1"/>
                </a:solidFill>
              </a:rPr>
              <a:t>Action sampler maximizes the data likelihood</a:t>
            </a:r>
            <a:endParaRPr dirty="0">
              <a:solidFill>
                <a:schemeClr val="dk1"/>
              </a:solidFill>
            </a:endParaRPr>
          </a:p>
          <a:p>
            <a:pPr marL="0" lvl="0" indent="0" algn="l" rtl="0">
              <a:spcBef>
                <a:spcPts val="640"/>
              </a:spcBef>
              <a:spcAft>
                <a:spcPts val="0"/>
              </a:spcAft>
              <a:buNone/>
            </a:pPr>
            <a:endParaRPr dirty="0">
              <a:solidFill>
                <a:schemeClr val="dk1"/>
              </a:solidFill>
            </a:endParaRPr>
          </a:p>
          <a:p>
            <a:pPr marL="457200" lvl="0" indent="-355600" algn="l" rtl="0">
              <a:spcBef>
                <a:spcPts val="640"/>
              </a:spcBef>
              <a:spcAft>
                <a:spcPts val="0"/>
              </a:spcAft>
              <a:buClr>
                <a:schemeClr val="dk1"/>
              </a:buClr>
              <a:buSzPct val="100000"/>
              <a:buAutoNum type="arabicPeriod"/>
            </a:pPr>
            <a:r>
              <a:rPr lang="en" dirty="0">
                <a:solidFill>
                  <a:schemeClr val="dk1"/>
                </a:solidFill>
              </a:rPr>
              <a:t>Individual learning of observation likelihood model</a:t>
            </a:r>
            <a:endParaRPr dirty="0">
              <a:solidFill>
                <a:schemeClr val="dk1"/>
              </a:solidFill>
            </a:endParaRPr>
          </a:p>
          <a:p>
            <a:pPr marL="914400" lvl="1" indent="-339725" algn="l" rtl="0">
              <a:spcBef>
                <a:spcPts val="560"/>
              </a:spcBef>
              <a:spcAft>
                <a:spcPts val="0"/>
              </a:spcAft>
              <a:buClr>
                <a:schemeClr val="dk1"/>
              </a:buClr>
              <a:buSzPct val="100000"/>
              <a:buChar char="–"/>
            </a:pPr>
            <a:r>
              <a:rPr lang="en" dirty="0">
                <a:solidFill>
                  <a:schemeClr val="dk1"/>
                </a:solidFill>
              </a:rPr>
              <a:t>Particle proposer maximizes the Gaussian mixture at </a:t>
            </a:r>
            <a:endParaRPr dirty="0">
              <a:solidFill>
                <a:schemeClr val="dk1"/>
              </a:solidFill>
            </a:endParaRPr>
          </a:p>
          <a:p>
            <a:pPr marL="914400" lvl="1" indent="-339725" algn="l" rtl="0">
              <a:spcBef>
                <a:spcPts val="560"/>
              </a:spcBef>
              <a:spcAft>
                <a:spcPts val="0"/>
              </a:spcAft>
              <a:buClr>
                <a:schemeClr val="dk1"/>
              </a:buClr>
              <a:buSzPct val="100000"/>
              <a:buChar char="–"/>
            </a:pPr>
            <a:r>
              <a:rPr lang="en" dirty="0">
                <a:solidFill>
                  <a:schemeClr val="dk1"/>
                </a:solidFill>
              </a:rPr>
              <a:t>Observation encoder and Likelihood estimator maximizes the likelihood of observations in true state and minimizing likelihood in other states</a:t>
            </a:r>
            <a:endParaRPr dirty="0">
              <a:solidFill>
                <a:schemeClr val="dk1"/>
              </a:solidFill>
            </a:endParaRPr>
          </a:p>
          <a:p>
            <a:pPr marL="0" lvl="0" indent="0" algn="l" rtl="0">
              <a:spcBef>
                <a:spcPts val="640"/>
              </a:spcBef>
              <a:spcAft>
                <a:spcPts val="0"/>
              </a:spcAft>
              <a:buNone/>
            </a:pPr>
            <a:r>
              <a:rPr lang="en" dirty="0">
                <a:solidFill>
                  <a:schemeClr val="dk1"/>
                </a:solidFill>
              </a:rPr>
              <a:t>		</a:t>
            </a:r>
            <a:endParaRPr dirty="0">
              <a:solidFill>
                <a:schemeClr val="dk1"/>
              </a:solidFill>
            </a:endParaRPr>
          </a:p>
          <a:p>
            <a:pPr marL="0" lvl="0" indent="0" algn="l" rtl="0">
              <a:spcBef>
                <a:spcPts val="640"/>
              </a:spcBef>
              <a:spcAft>
                <a:spcPts val="0"/>
              </a:spcAft>
              <a:buNone/>
            </a:pPr>
            <a:r>
              <a:rPr lang="en" sz="2971" dirty="0">
                <a:solidFill>
                  <a:schemeClr val="dk1"/>
                </a:solidFill>
              </a:rPr>
              <a:t> 3.   End-to-end learning</a:t>
            </a:r>
            <a:endParaRPr sz="2971" dirty="0">
              <a:solidFill>
                <a:schemeClr val="dk1"/>
              </a:solidFill>
            </a:endParaRPr>
          </a:p>
          <a:p>
            <a:pPr marL="0" lvl="0" indent="0" algn="l" rtl="0">
              <a:spcBef>
                <a:spcPts val="640"/>
              </a:spcBef>
              <a:spcAft>
                <a:spcPts val="0"/>
              </a:spcAft>
              <a:buNone/>
            </a:pPr>
            <a:endParaRPr dirty="0">
              <a:solidFill>
                <a:schemeClr val="dk1"/>
              </a:solidFill>
            </a:endParaRPr>
          </a:p>
        </p:txBody>
      </p:sp>
      <p:pic>
        <p:nvPicPr>
          <p:cNvPr id="71" name="Google Shape;71;p13"/>
          <p:cNvPicPr preferRelativeResize="0"/>
          <p:nvPr/>
        </p:nvPicPr>
        <p:blipFill>
          <a:blip r:embed="rId5">
            <a:alphaModFix/>
          </a:blip>
          <a:stretch>
            <a:fillRect/>
          </a:stretch>
        </p:blipFill>
        <p:spPr>
          <a:xfrm>
            <a:off x="6831241" y="2920405"/>
            <a:ext cx="250822" cy="263375"/>
          </a:xfrm>
          <a:prstGeom prst="rect">
            <a:avLst/>
          </a:prstGeom>
          <a:noFill/>
          <a:ln>
            <a:noFill/>
          </a:ln>
        </p:spPr>
      </p:pic>
      <p:pic>
        <p:nvPicPr>
          <p:cNvPr id="72" name="Google Shape;72;p13"/>
          <p:cNvPicPr preferRelativeResize="0"/>
          <p:nvPr/>
        </p:nvPicPr>
        <p:blipFill>
          <a:blip r:embed="rId6">
            <a:alphaModFix/>
          </a:blip>
          <a:stretch>
            <a:fillRect/>
          </a:stretch>
        </p:blipFill>
        <p:spPr>
          <a:xfrm>
            <a:off x="1817956" y="3794648"/>
            <a:ext cx="1355706" cy="269825"/>
          </a:xfrm>
          <a:prstGeom prst="rect">
            <a:avLst/>
          </a:prstGeom>
          <a:noFill/>
          <a:ln>
            <a:noFill/>
          </a:ln>
        </p:spPr>
      </p:pic>
      <p:pic>
        <p:nvPicPr>
          <p:cNvPr id="73" name="Google Shape;73;p13"/>
          <p:cNvPicPr preferRelativeResize="0"/>
          <p:nvPr/>
        </p:nvPicPr>
        <p:blipFill>
          <a:blip r:embed="rId7">
            <a:alphaModFix/>
          </a:blip>
          <a:stretch>
            <a:fillRect/>
          </a:stretch>
        </p:blipFill>
        <p:spPr>
          <a:xfrm>
            <a:off x="3268954" y="3788319"/>
            <a:ext cx="4856850" cy="269825"/>
          </a:xfrm>
          <a:prstGeom prst="rect">
            <a:avLst/>
          </a:prstGeom>
          <a:noFill/>
          <a:ln>
            <a:noFill/>
          </a:ln>
        </p:spPr>
      </p:pic>
      <p:pic>
        <p:nvPicPr>
          <p:cNvPr id="74" name="Google Shape;74;p13"/>
          <p:cNvPicPr preferRelativeResize="0"/>
          <p:nvPr/>
        </p:nvPicPr>
        <p:blipFill>
          <a:blip r:embed="rId8">
            <a:alphaModFix/>
          </a:blip>
          <a:stretch>
            <a:fillRect/>
          </a:stretch>
        </p:blipFill>
        <p:spPr>
          <a:xfrm>
            <a:off x="3345595" y="4158094"/>
            <a:ext cx="3440026" cy="426606"/>
          </a:xfrm>
          <a:prstGeom prst="rect">
            <a:avLst/>
          </a:prstGeom>
          <a:noFill/>
          <a:ln>
            <a:noFill/>
          </a:ln>
        </p:spPr>
      </p:pic>
      <p:pic>
        <p:nvPicPr>
          <p:cNvPr id="75" name="Google Shape;75;p13"/>
          <p:cNvPicPr preferRelativeResize="0"/>
          <p:nvPr/>
        </p:nvPicPr>
        <p:blipFill>
          <a:blip r:embed="rId9">
            <a:alphaModFix/>
          </a:blip>
          <a:stretch>
            <a:fillRect/>
          </a:stretch>
        </p:blipFill>
        <p:spPr>
          <a:xfrm>
            <a:off x="2167295" y="2153848"/>
            <a:ext cx="4618326" cy="309550"/>
          </a:xfrm>
          <a:prstGeom prst="rect">
            <a:avLst/>
          </a:prstGeom>
          <a:noFill/>
          <a:ln>
            <a:noFill/>
          </a:ln>
        </p:spPr>
      </p:pic>
      <p:pic>
        <p:nvPicPr>
          <p:cNvPr id="3" name="Audio 2">
            <a:hlinkClick r:id="" action="ppaction://media"/>
            <a:extLst>
              <a:ext uri="{FF2B5EF4-FFF2-40B4-BE49-F238E27FC236}">
                <a16:creationId xmlns:a16="http://schemas.microsoft.com/office/drawing/2014/main" id="{FA956321-1319-2243-B93D-EF5645DB931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69156"/>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846"/>
    </mc:Choice>
    <mc:Fallback xmlns="">
      <p:transition spd="slow" advTm="72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311700" y="579775"/>
            <a:ext cx="8520600" cy="572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
                <a:solidFill>
                  <a:srgbClr val="980000"/>
                </a:solidFill>
              </a:rPr>
              <a:t>Limitations</a:t>
            </a:r>
            <a:endParaRPr>
              <a:solidFill>
                <a:srgbClr val="980000"/>
              </a:solidFill>
            </a:endParaRPr>
          </a:p>
        </p:txBody>
      </p:sp>
      <p:sp>
        <p:nvSpPr>
          <p:cNvPr id="81" name="Google Shape;81;p14"/>
          <p:cNvSpPr txBox="1">
            <a:spLocks noGrp="1"/>
          </p:cNvSpPr>
          <p:nvPr>
            <p:ph type="body" idx="1"/>
          </p:nvPr>
        </p:nvSpPr>
        <p:spPr>
          <a:xfrm>
            <a:off x="311700" y="1152475"/>
            <a:ext cx="8520600" cy="3416400"/>
          </a:xfrm>
          <a:prstGeom prst="rect">
            <a:avLst/>
          </a:prstGeom>
        </p:spPr>
        <p:txBody>
          <a:bodyPr spcFirstLastPara="1" wrap="square" lIns="91425" tIns="45700" rIns="91425" bIns="45700" anchor="t" anchorCtr="0">
            <a:normAutofit fontScale="85000" lnSpcReduction="20000"/>
          </a:bodyPr>
          <a:lstStyle/>
          <a:p>
            <a:pPr marL="457200" lvl="0" indent="-386080" algn="l" rtl="0">
              <a:spcBef>
                <a:spcPts val="640"/>
              </a:spcBef>
              <a:spcAft>
                <a:spcPts val="0"/>
              </a:spcAft>
              <a:buClr>
                <a:schemeClr val="dk1"/>
              </a:buClr>
              <a:buSzPct val="100000"/>
              <a:buChar char="●"/>
            </a:pPr>
            <a:r>
              <a:rPr lang="en">
                <a:solidFill>
                  <a:schemeClr val="dk1"/>
                </a:solidFill>
              </a:rPr>
              <a:t>Differentiable Particle Filter implements resampling by stochastic universal sampling, which is not differentiable</a:t>
            </a:r>
            <a:endParaRPr>
              <a:solidFill>
                <a:schemeClr val="dk1"/>
              </a:solidFill>
            </a:endParaRPr>
          </a:p>
          <a:p>
            <a:pPr marL="0" lvl="0" indent="0" algn="l" rtl="0">
              <a:spcBef>
                <a:spcPts val="640"/>
              </a:spcBef>
              <a:spcAft>
                <a:spcPts val="0"/>
              </a:spcAft>
              <a:buNone/>
            </a:pPr>
            <a:endParaRPr>
              <a:solidFill>
                <a:schemeClr val="dk1"/>
              </a:solidFill>
            </a:endParaRPr>
          </a:p>
          <a:p>
            <a:pPr marL="457200" lvl="0" indent="-386080" algn="l" rtl="0">
              <a:spcBef>
                <a:spcPts val="640"/>
              </a:spcBef>
              <a:spcAft>
                <a:spcPts val="0"/>
              </a:spcAft>
              <a:buClr>
                <a:schemeClr val="dk1"/>
              </a:buClr>
              <a:buSzPct val="100000"/>
              <a:buChar char="●"/>
            </a:pPr>
            <a:r>
              <a:rPr lang="en">
                <a:solidFill>
                  <a:schemeClr val="dk1"/>
                </a:solidFill>
              </a:rPr>
              <a:t>The gradient is calculated after a single loop iteration</a:t>
            </a:r>
            <a:endParaRPr>
              <a:solidFill>
                <a:schemeClr val="dk1"/>
              </a:solidFill>
            </a:endParaRPr>
          </a:p>
          <a:p>
            <a:pPr marL="0" lvl="0" indent="0" algn="l" rtl="0">
              <a:spcBef>
                <a:spcPts val="640"/>
              </a:spcBef>
              <a:spcAft>
                <a:spcPts val="0"/>
              </a:spcAft>
              <a:buNone/>
            </a:pPr>
            <a:endParaRPr>
              <a:solidFill>
                <a:schemeClr val="dk1"/>
              </a:solidFill>
            </a:endParaRPr>
          </a:p>
          <a:p>
            <a:pPr marL="457200" lvl="0" indent="-386080" algn="l" rtl="0">
              <a:spcBef>
                <a:spcPts val="640"/>
              </a:spcBef>
              <a:spcAft>
                <a:spcPts val="0"/>
              </a:spcAft>
              <a:buClr>
                <a:schemeClr val="dk1"/>
              </a:buClr>
              <a:buSzPct val="100000"/>
              <a:buChar char="●"/>
            </a:pPr>
            <a:r>
              <a:rPr lang="en">
                <a:solidFill>
                  <a:schemeClr val="dk1"/>
                </a:solidFill>
              </a:rPr>
              <a:t>The gradient computation neglects the effects of previous prediction and update steps on the current belief</a:t>
            </a:r>
            <a:endParaRPr>
              <a:solidFill>
                <a:schemeClr val="dk1"/>
              </a:solidFill>
            </a:endParaRPr>
          </a:p>
          <a:p>
            <a:pPr marL="457200" lvl="0" indent="0" algn="l" rtl="0">
              <a:spcBef>
                <a:spcPts val="640"/>
              </a:spcBef>
              <a:spcAft>
                <a:spcPts val="0"/>
              </a:spcAft>
              <a:buNone/>
            </a:pPr>
            <a:endParaRPr>
              <a:solidFill>
                <a:schemeClr val="dk1"/>
              </a:solidFill>
            </a:endParaRPr>
          </a:p>
        </p:txBody>
      </p:sp>
      <p:pic>
        <p:nvPicPr>
          <p:cNvPr id="5" name="Audio 4">
            <a:hlinkClick r:id="" action="ppaction://media"/>
            <a:extLst>
              <a:ext uri="{FF2B5EF4-FFF2-40B4-BE49-F238E27FC236}">
                <a16:creationId xmlns:a16="http://schemas.microsoft.com/office/drawing/2014/main" id="{B0B8C33D-AC20-A24A-A765-3A4540BA93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493"/>
    </mc:Choice>
    <mc:Fallback>
      <p:transition spd="slow" advTm="54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272550" y="916400"/>
            <a:ext cx="8520600" cy="572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ts val="990"/>
              <a:buFont typeface="Arial"/>
              <a:buNone/>
            </a:pPr>
            <a:r>
              <a:rPr lang="en">
                <a:solidFill>
                  <a:srgbClr val="980000"/>
                </a:solidFill>
              </a:rPr>
              <a:t>Motion Model Experiments</a:t>
            </a:r>
            <a:endParaRPr>
              <a:solidFill>
                <a:srgbClr val="980000"/>
              </a:solidFill>
            </a:endParaRPr>
          </a:p>
          <a:p>
            <a:pPr marL="0" lvl="0" indent="0" algn="l" rtl="0">
              <a:spcBef>
                <a:spcPts val="0"/>
              </a:spcBef>
              <a:spcAft>
                <a:spcPts val="0"/>
              </a:spcAft>
              <a:buNone/>
            </a:pPr>
            <a:endParaRPr/>
          </a:p>
        </p:txBody>
      </p:sp>
      <p:sp>
        <p:nvSpPr>
          <p:cNvPr id="87" name="Google Shape;87;p15"/>
          <p:cNvSpPr txBox="1">
            <a:spLocks noGrp="1"/>
          </p:cNvSpPr>
          <p:nvPr>
            <p:ph type="body" idx="1"/>
          </p:nvPr>
        </p:nvSpPr>
        <p:spPr>
          <a:xfrm>
            <a:off x="311700" y="1152475"/>
            <a:ext cx="8520600" cy="34164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endParaRPr sz="1400">
              <a:solidFill>
                <a:schemeClr val="dk1"/>
              </a:solidFill>
            </a:endParaRPr>
          </a:p>
          <a:p>
            <a:pPr marL="0" lvl="0" indent="0" algn="l" rtl="0">
              <a:spcBef>
                <a:spcPts val="640"/>
              </a:spcBef>
              <a:spcAft>
                <a:spcPts val="0"/>
              </a:spcAft>
              <a:buNone/>
            </a:pPr>
            <a:endParaRPr sz="1400">
              <a:solidFill>
                <a:schemeClr val="dk1"/>
              </a:solidFill>
            </a:endParaRPr>
          </a:p>
          <a:p>
            <a:pPr marL="0" lvl="0" indent="0" algn="l" rtl="0">
              <a:spcBef>
                <a:spcPts val="640"/>
              </a:spcBef>
              <a:spcAft>
                <a:spcPts val="0"/>
              </a:spcAft>
              <a:buNone/>
            </a:pPr>
            <a:r>
              <a:rPr lang="en" sz="1400">
                <a:solidFill>
                  <a:schemeClr val="dk1"/>
                </a:solidFill>
              </a:rPr>
              <a:t>Black particle - previous state</a:t>
            </a:r>
            <a:endParaRPr sz="1400">
              <a:solidFill>
                <a:schemeClr val="dk1"/>
              </a:solidFill>
            </a:endParaRPr>
          </a:p>
          <a:p>
            <a:pPr marL="0" lvl="0" indent="0" algn="l" rtl="0">
              <a:spcBef>
                <a:spcPts val="640"/>
              </a:spcBef>
              <a:spcAft>
                <a:spcPts val="0"/>
              </a:spcAft>
              <a:buNone/>
            </a:pPr>
            <a:r>
              <a:rPr lang="en" sz="1400">
                <a:solidFill>
                  <a:schemeClr val="dk1"/>
                </a:solidFill>
              </a:rPr>
              <a:t>Cyan particles - prediction of current state</a:t>
            </a:r>
            <a:endParaRPr sz="1400">
              <a:solidFill>
                <a:schemeClr val="dk1"/>
              </a:solidFill>
            </a:endParaRPr>
          </a:p>
          <a:p>
            <a:pPr marL="0" lvl="0" indent="0" algn="l" rtl="0">
              <a:spcBef>
                <a:spcPts val="640"/>
              </a:spcBef>
              <a:spcAft>
                <a:spcPts val="0"/>
              </a:spcAft>
              <a:buClr>
                <a:schemeClr val="dk1"/>
              </a:buClr>
              <a:buSzPts val="1100"/>
              <a:buFont typeface="Arial"/>
              <a:buNone/>
            </a:pPr>
            <a:r>
              <a:rPr lang="en" sz="1400">
                <a:solidFill>
                  <a:schemeClr val="dk1"/>
                </a:solidFill>
              </a:rPr>
              <a:t>Red particle - current true state</a:t>
            </a:r>
            <a:endParaRPr sz="1400">
              <a:solidFill>
                <a:schemeClr val="dk1"/>
              </a:solidFill>
            </a:endParaRPr>
          </a:p>
        </p:txBody>
      </p:sp>
      <p:pic>
        <p:nvPicPr>
          <p:cNvPr id="88" name="Google Shape;88;p15"/>
          <p:cNvPicPr preferRelativeResize="0"/>
          <p:nvPr/>
        </p:nvPicPr>
        <p:blipFill>
          <a:blip r:embed="rId5">
            <a:alphaModFix/>
          </a:blip>
          <a:stretch>
            <a:fillRect/>
          </a:stretch>
        </p:blipFill>
        <p:spPr>
          <a:xfrm>
            <a:off x="4493124" y="1403674"/>
            <a:ext cx="3904949" cy="2462350"/>
          </a:xfrm>
          <a:prstGeom prst="rect">
            <a:avLst/>
          </a:prstGeom>
          <a:noFill/>
          <a:ln>
            <a:noFill/>
          </a:ln>
        </p:spPr>
      </p:pic>
      <p:pic>
        <p:nvPicPr>
          <p:cNvPr id="4" name="Audio 3">
            <a:hlinkClick r:id="" action="ppaction://media"/>
            <a:extLst>
              <a:ext uri="{FF2B5EF4-FFF2-40B4-BE49-F238E27FC236}">
                <a16:creationId xmlns:a16="http://schemas.microsoft.com/office/drawing/2014/main" id="{C997C6CD-D8FB-D848-868E-1E6B8DA5A4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883"/>
    </mc:Choice>
    <mc:Fallback xmlns="">
      <p:transition spd="slow" advTm="35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311700" y="813000"/>
            <a:ext cx="8520600" cy="572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 sz="3359" dirty="0">
                <a:solidFill>
                  <a:srgbClr val="980000"/>
                </a:solidFill>
              </a:rPr>
              <a:t>Simulated Experiment</a:t>
            </a:r>
            <a:endParaRPr sz="3359" dirty="0">
              <a:solidFill>
                <a:srgbClr val="980000"/>
              </a:solidFill>
            </a:endParaRPr>
          </a:p>
        </p:txBody>
      </p:sp>
      <p:pic>
        <p:nvPicPr>
          <p:cNvPr id="94" name="Google Shape;94;p16"/>
          <p:cNvPicPr preferRelativeResize="0"/>
          <p:nvPr/>
        </p:nvPicPr>
        <p:blipFill>
          <a:blip r:embed="rId5">
            <a:alphaModFix/>
          </a:blip>
          <a:stretch>
            <a:fillRect/>
          </a:stretch>
        </p:blipFill>
        <p:spPr>
          <a:xfrm>
            <a:off x="540130" y="1676317"/>
            <a:ext cx="8063740" cy="2514683"/>
          </a:xfrm>
          <a:prstGeom prst="rect">
            <a:avLst/>
          </a:prstGeom>
          <a:noFill/>
          <a:ln>
            <a:noFill/>
          </a:ln>
        </p:spPr>
      </p:pic>
      <p:pic>
        <p:nvPicPr>
          <p:cNvPr id="5" name="Audio 4">
            <a:hlinkClick r:id="" action="ppaction://media"/>
            <a:extLst>
              <a:ext uri="{FF2B5EF4-FFF2-40B4-BE49-F238E27FC236}">
                <a16:creationId xmlns:a16="http://schemas.microsoft.com/office/drawing/2014/main" id="{76FB895A-005B-0E41-9CF5-BED1BBE850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806"/>
    </mc:Choice>
    <mc:Fallback>
      <p:transition spd="slow" advTm="40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445025"/>
            <a:ext cx="8520600" cy="572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 dirty="0">
                <a:solidFill>
                  <a:srgbClr val="980000"/>
                </a:solidFill>
              </a:rPr>
              <a:t>KITTI Experiment</a:t>
            </a:r>
            <a:endParaRPr dirty="0">
              <a:solidFill>
                <a:srgbClr val="980000"/>
              </a:solidFill>
            </a:endParaRPr>
          </a:p>
        </p:txBody>
      </p:sp>
      <p:pic>
        <p:nvPicPr>
          <p:cNvPr id="2" name="Picture 1">
            <a:extLst>
              <a:ext uri="{FF2B5EF4-FFF2-40B4-BE49-F238E27FC236}">
                <a16:creationId xmlns:a16="http://schemas.microsoft.com/office/drawing/2014/main" id="{06E5B644-847B-1144-805E-7BC4C2A002FB}"/>
              </a:ext>
            </a:extLst>
          </p:cNvPr>
          <p:cNvPicPr>
            <a:picLocks noChangeAspect="1"/>
          </p:cNvPicPr>
          <p:nvPr/>
        </p:nvPicPr>
        <p:blipFill>
          <a:blip r:embed="rId5"/>
          <a:stretch>
            <a:fillRect/>
          </a:stretch>
        </p:blipFill>
        <p:spPr>
          <a:xfrm>
            <a:off x="689372" y="1017725"/>
            <a:ext cx="7765256" cy="3779026"/>
          </a:xfrm>
          <a:prstGeom prst="rect">
            <a:avLst/>
          </a:prstGeom>
        </p:spPr>
      </p:pic>
      <p:pic>
        <p:nvPicPr>
          <p:cNvPr id="11" name="Audio 10">
            <a:hlinkClick r:id="" action="ppaction://media"/>
            <a:extLst>
              <a:ext uri="{FF2B5EF4-FFF2-40B4-BE49-F238E27FC236}">
                <a16:creationId xmlns:a16="http://schemas.microsoft.com/office/drawing/2014/main" id="{76EF1B6B-C808-C04E-BB1F-7EE19B15BB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076"/>
    </mc:Choice>
    <mc:Fallback>
      <p:transition spd="slow" advTm="88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16-9 White Backgrou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1419</Words>
  <Application>Microsoft Macintosh PowerPoint</Application>
  <PresentationFormat>On-screen Show (16:9)</PresentationFormat>
  <Paragraphs>118</Paragraphs>
  <Slides>11</Slides>
  <Notes>11</Notes>
  <HiddenSlides>0</HiddenSlides>
  <MMClips>11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16-9 White Backgroud</vt:lpstr>
      <vt:lpstr>Differentiable Particle Filters: End-to-End Learning with Algorithmic Priors</vt:lpstr>
      <vt:lpstr>Goal and Motivation</vt:lpstr>
      <vt:lpstr>Particle Filter</vt:lpstr>
      <vt:lpstr>Differentiable Particle Filters</vt:lpstr>
      <vt:lpstr>Training Differentiable Particle Filter</vt:lpstr>
      <vt:lpstr>Limitations</vt:lpstr>
      <vt:lpstr>Motion Model Experiments </vt:lpstr>
      <vt:lpstr>Simulated Experiment</vt:lpstr>
      <vt:lpstr>KITTI Experiment</vt:lpstr>
      <vt:lpstr>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Differentiable Particle Filters: End-to-End Learning with Algorithmic Priors</dc:title>
  <cp:lastModifiedBy>Nimo, Charles</cp:lastModifiedBy>
  <cp:revision>4</cp:revision>
  <dcterms:modified xsi:type="dcterms:W3CDTF">2021-12-06T10:20:49Z</dcterms:modified>
</cp:coreProperties>
</file>